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1"/>
  </p:notes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7" r:id="rId11"/>
    <p:sldId id="265" r:id="rId12"/>
    <p:sldId id="266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1" r:id="rId36"/>
    <p:sldId id="290" r:id="rId37"/>
    <p:sldId id="292" r:id="rId38"/>
    <p:sldId id="293" r:id="rId39"/>
    <p:sldId id="294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426"/>
    <p:restoredTop sz="94643"/>
  </p:normalViewPr>
  <p:slideViewPr>
    <p:cSldViewPr snapToGrid="0" snapToObjects="1">
      <p:cViewPr varScale="1">
        <p:scale>
          <a:sx n="110" d="100"/>
          <a:sy n="110" d="100"/>
        </p:scale>
        <p:origin x="64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notesMaster" Target="notesMasters/notesMaster1.xml"/><Relationship Id="rId42" Type="http://schemas.openxmlformats.org/officeDocument/2006/relationships/presProps" Target="presProps.xml"/><Relationship Id="rId43" Type="http://schemas.openxmlformats.org/officeDocument/2006/relationships/viewProps" Target="viewProps.xml"/><Relationship Id="rId44" Type="http://schemas.openxmlformats.org/officeDocument/2006/relationships/theme" Target="theme/theme1.xml"/><Relationship Id="rId4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AF4D40-7056-0344-B0DC-6854871433E9}" type="datetimeFigureOut">
              <a:rPr lang="en-US" smtClean="0"/>
              <a:t>11/29/16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D53F68-C8C8-9B49-818D-29D94B4FE1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8549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Who are biggest polluters</a:t>
            </a:r>
            <a:r>
              <a:rPr lang="en-US" baseline="0" dirty="0" smtClean="0"/>
              <a:t> and what is their climate impact?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D53F68-C8C8-9B49-818D-29D94B4FE10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8471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Note</a:t>
            </a:r>
            <a:r>
              <a:rPr lang="en-US" baseline="0" dirty="0" smtClean="0"/>
              <a:t> to move our datasets from the Join example</a:t>
            </a:r>
            <a:r>
              <a:rPr lang="is-IS" baseline="0" dirty="0" smtClean="0"/>
              <a:t>… we simply select the dasets and drag them to the blank space beneath our workbook... </a:t>
            </a:r>
          </a:p>
          <a:p>
            <a:endParaRPr lang="is-IS" baseline="0" dirty="0" smtClean="0"/>
          </a:p>
          <a:p>
            <a:r>
              <a:rPr lang="is-IS" baseline="0" dirty="0" smtClean="0"/>
              <a:t>So lets now select the dataset that says ‘CO2 Pivoted’ and the dataset that has all global emissions – called CO2 for World to union .... </a:t>
            </a:r>
            <a:r>
              <a:rPr lang="en-US" baseline="0" dirty="0" smtClean="0"/>
              <a:t>T</a:t>
            </a:r>
            <a:r>
              <a:rPr lang="is-IS" baseline="0" dirty="0" smtClean="0"/>
              <a:t>o do this simply add one to the data interpreter... </a:t>
            </a:r>
            <a:r>
              <a:rPr lang="en-US" baseline="0" dirty="0" smtClean="0"/>
              <a:t>A</a:t>
            </a:r>
            <a:r>
              <a:rPr lang="is-IS" baseline="0" dirty="0" smtClean="0"/>
              <a:t>nd then drag the next directly under it until we see the orange box appear...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D53F68-C8C8-9B49-818D-29D94B4FE10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113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Scroll</a:t>
            </a:r>
            <a:r>
              <a:rPr lang="en-US" baseline="0" dirty="0" smtClean="0"/>
              <a:t> to the bottom of the dataset</a:t>
            </a:r>
            <a:r>
              <a:rPr lang="is-IS" baseline="0" dirty="0" smtClean="0"/>
              <a:t>… we have now combine all rows from the two datasets... </a:t>
            </a:r>
            <a:r>
              <a:rPr lang="en-US" baseline="0" dirty="0" smtClean="0"/>
              <a:t>W</a:t>
            </a:r>
            <a:r>
              <a:rPr lang="is-IS" baseline="0" dirty="0" smtClean="0"/>
              <a:t>hich include individual countries, as well as the world...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D53F68-C8C8-9B49-818D-29D94B4FE10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992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very handy if</a:t>
            </a:r>
            <a:r>
              <a:rPr lang="en-US" baseline="0" dirty="0" smtClean="0"/>
              <a:t> we are combining many datasets, and need to keep track of where data were added from</a:t>
            </a:r>
            <a:r>
              <a:rPr lang="is-IS" baseline="0" dirty="0" smtClean="0"/>
              <a:t>…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D53F68-C8C8-9B49-818D-29D94B4FE10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0412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Let’s try to do something more complex</a:t>
            </a:r>
            <a:r>
              <a:rPr lang="is-IS" dirty="0" smtClean="0"/>
              <a:t>… Let’s try to visualize the evolution of emissions by country for all of the dates that are listed in our dataset... </a:t>
            </a:r>
            <a:r>
              <a:rPr lang="en-US" dirty="0" smtClean="0"/>
              <a:t>T</a:t>
            </a:r>
            <a:r>
              <a:rPr lang="is-IS" dirty="0" smtClean="0"/>
              <a:t>o do this, we first create another sheet.</a:t>
            </a:r>
            <a:r>
              <a:rPr lang="is-IS" baseline="0" dirty="0" smtClean="0"/>
              <a:t> ... </a:t>
            </a:r>
          </a:p>
          <a:p>
            <a:r>
              <a:rPr lang="is-IS" baseline="0" dirty="0" smtClean="0"/>
              <a:t>Then we click on YEAR in our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D53F68-C8C8-9B49-818D-29D94B4FE10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0479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Notice that the appropriate charts are highlighted</a:t>
            </a:r>
            <a:r>
              <a:rPr lang="is-IS" dirty="0" smtClean="0"/>
              <a:t>… and the best chart is outlined</a:t>
            </a:r>
            <a:r>
              <a:rPr lang="is-IS" baseline="0" dirty="0" smtClean="0"/>
              <a:t> in RED – if we select this chart we see the same Chart that we created in the last exercise...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D53F68-C8C8-9B49-818D-29D94B4FE10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4546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Here we can choose how our data are summarized – I think Average is the best measure so I will select that measurement</a:t>
            </a:r>
            <a:r>
              <a:rPr lang="en-US" baseline="0" dirty="0" smtClean="0"/>
              <a:t> sum </a:t>
            </a:r>
            <a:r>
              <a:rPr lang="is-IS" baseline="0" dirty="0" smtClean="0"/>
              <a:t>…. </a:t>
            </a:r>
          </a:p>
          <a:p>
            <a:endParaRPr lang="is-IS" baseline="0" dirty="0" smtClean="0"/>
          </a:p>
          <a:p>
            <a:r>
              <a:rPr lang="is-IS" baseline="0" dirty="0" smtClean="0"/>
              <a:t>Notice that the lines look smoother and more legible... </a:t>
            </a:r>
            <a:r>
              <a:rPr lang="en-US" baseline="0" dirty="0" smtClean="0"/>
              <a:t>N</a:t>
            </a:r>
            <a:r>
              <a:rPr lang="is-IS" baseline="0" dirty="0" smtClean="0"/>
              <a:t>ow we can also add some information for our viewer – Notice that in the MARK viewer we have given the REGIONS a color ... </a:t>
            </a:r>
            <a:r>
              <a:rPr lang="en-US" baseline="0" dirty="0" smtClean="0"/>
              <a:t>I</a:t>
            </a:r>
            <a:r>
              <a:rPr lang="is-IS" baseline="0" dirty="0" smtClean="0"/>
              <a:t>f we also want to give regions a lable we simply DRAG the REGION onto the LABEL  on the mark bar– this shows a label at the end of each line....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D53F68-C8C8-9B49-818D-29D94B4FE10E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0073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Two</a:t>
            </a:r>
            <a:r>
              <a:rPr lang="en-US" baseline="0" dirty="0" smtClean="0"/>
              <a:t> options – Click share – and you can embed as either a </a:t>
            </a:r>
            <a:r>
              <a:rPr lang="en-US" baseline="0" dirty="0" err="1" smtClean="0"/>
              <a:t>dataframe</a:t>
            </a:r>
            <a:r>
              <a:rPr lang="en-US" baseline="0" dirty="0" smtClean="0"/>
              <a:t>, or through a link to the chart</a:t>
            </a:r>
            <a:r>
              <a:rPr lang="is-IS" baseline="0" dirty="0" smtClean="0"/>
              <a:t>… </a:t>
            </a:r>
          </a:p>
          <a:p>
            <a:endParaRPr lang="is-IS" baseline="0" dirty="0" smtClean="0"/>
          </a:p>
          <a:p>
            <a:r>
              <a:rPr lang="is-IS" baseline="0" dirty="0" smtClean="0"/>
              <a:t>Or you can download an image and post it to your website...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D53F68-C8C8-9B49-818D-29D94B4FE10E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679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Now lets load the excel file into Tableau </a:t>
            </a:r>
            <a:r>
              <a:rPr lang="is-IS" dirty="0" smtClean="0"/>
              <a:t>… (Demonstrate</a:t>
            </a:r>
            <a:r>
              <a:rPr lang="is-IS" baseline="0" dirty="0" smtClean="0"/>
              <a:t> on screen)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Ideal data – 1 column for 1</a:t>
            </a:r>
            <a:r>
              <a:rPr lang="en-US" baseline="0" dirty="0" smtClean="0"/>
              <a:t> variable. 1 data point for one cell  </a:t>
            </a:r>
            <a:r>
              <a:rPr lang="is-IS" baseline="0" dirty="0" smtClean="0"/>
              <a:t>… Make sure that we are looking at the data source view... </a:t>
            </a:r>
            <a:r>
              <a:rPr lang="en-US" baseline="0" dirty="0" smtClean="0"/>
              <a:t>N</a:t>
            </a:r>
            <a:r>
              <a:rPr lang="is-IS" baseline="0" dirty="0" smtClean="0"/>
              <a:t>ow lets look at the sheets view....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D53F68-C8C8-9B49-818D-29D94B4FE10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1307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Make</a:t>
            </a:r>
            <a:r>
              <a:rPr lang="en-US" baseline="0" dirty="0" smtClean="0"/>
              <a:t> certain that our variable names (</a:t>
            </a:r>
            <a:r>
              <a:rPr lang="en-US" baseline="0" dirty="0" err="1" smtClean="0"/>
              <a:t>dimmensions</a:t>
            </a:r>
            <a:r>
              <a:rPr lang="en-US" baseline="0" dirty="0" smtClean="0"/>
              <a:t> and measures in this case) are clearly translated into the sheets view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D53F68-C8C8-9B49-818D-29D94B4FE10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0802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Now for each</a:t>
            </a:r>
            <a:r>
              <a:rPr lang="en-US" baseline="0" dirty="0" smtClean="0"/>
              <a:t> country we have a year of emissions data, and the measurement of the emission</a:t>
            </a:r>
            <a:r>
              <a:rPr lang="is-IS" baseline="0" dirty="0" smtClean="0"/>
              <a:t>… notice we have less columns,,,, but many more rows,,,, since we transformed the columns to individual data points... </a:t>
            </a:r>
          </a:p>
          <a:p>
            <a:endParaRPr lang="is-IS" baseline="0" dirty="0" smtClean="0"/>
          </a:p>
          <a:p>
            <a:r>
              <a:rPr lang="is-IS" baseline="0" dirty="0" smtClean="0"/>
              <a:t>Let’s rename the new variables... The first is Year... </a:t>
            </a:r>
            <a:r>
              <a:rPr lang="en-US" baseline="0" dirty="0" smtClean="0"/>
              <a:t>T</a:t>
            </a:r>
            <a:r>
              <a:rPr lang="is-IS" baseline="0" dirty="0" smtClean="0"/>
              <a:t>he second is CO2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D53F68-C8C8-9B49-818D-29D94B4FE10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2269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Now that we have summary statistics for each country</a:t>
            </a:r>
            <a:r>
              <a:rPr lang="is-IS" dirty="0" smtClean="0"/>
              <a:t>… we can easily create a line chart which shows the amount of CO2 emissions by year... </a:t>
            </a:r>
          </a:p>
          <a:p>
            <a:endParaRPr lang="is-IS" dirty="0" smtClean="0"/>
          </a:p>
          <a:p>
            <a:r>
              <a:rPr lang="is-IS" dirty="0" smtClean="0"/>
              <a:t>Drag</a:t>
            </a:r>
            <a:r>
              <a:rPr lang="is-IS" baseline="0" dirty="0" smtClean="0"/>
              <a:t> the Year to our column, an the Summary to our Rows... </a:t>
            </a:r>
            <a:r>
              <a:rPr lang="en-US" baseline="0" dirty="0" smtClean="0"/>
              <a:t>A</a:t>
            </a:r>
            <a:r>
              <a:rPr lang="is-IS" baseline="0" dirty="0" smtClean="0"/>
              <a:t>nd then transform the marks from Bar to Line... </a:t>
            </a:r>
            <a:r>
              <a:rPr lang="en-US" baseline="0" dirty="0" smtClean="0"/>
              <a:t>A</a:t>
            </a:r>
            <a:r>
              <a:rPr lang="is-IS" baseline="0" dirty="0" smtClean="0"/>
              <a:t>nd Voila – we have a line chart summarizing our very complex data!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D53F68-C8C8-9B49-818D-29D94B4FE10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5794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Now</a:t>
            </a:r>
            <a:r>
              <a:rPr lang="en-US" baseline="0" dirty="0" smtClean="0"/>
              <a:t> we can choose how we would like to split the data</a:t>
            </a:r>
            <a:r>
              <a:rPr lang="is-IS" baseline="0" dirty="0" smtClean="0"/>
              <a:t>… if we choose to create just 1 new column,,, our original data will remain intact, but a new column, with just the abbreviations will be created.... And we can get even more specific... </a:t>
            </a:r>
            <a:r>
              <a:rPr lang="en-US" baseline="0" dirty="0" smtClean="0"/>
              <a:t>I</a:t>
            </a:r>
            <a:r>
              <a:rPr lang="is-IS" baseline="0" dirty="0" smtClean="0"/>
              <a:t>f we want to control how the split is performed we can select the column, and choose ‘Edit” – this will allows us to manipulate the string formula... </a:t>
            </a:r>
            <a:r>
              <a:rPr lang="en-US" baseline="0" dirty="0" smtClean="0"/>
              <a:t>W</a:t>
            </a:r>
            <a:r>
              <a:rPr lang="is-IS" baseline="0" dirty="0" smtClean="0"/>
              <a:t>e can then specify which column is split, how, etc. ... </a:t>
            </a:r>
            <a:r>
              <a:rPr lang="en-US" baseline="0" dirty="0" smtClean="0"/>
              <a:t>R</a:t>
            </a:r>
            <a:r>
              <a:rPr lang="is-IS" baseline="0" dirty="0" smtClean="0"/>
              <a:t>emember to rename your new columns....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D53F68-C8C8-9B49-818D-29D94B4FE10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7142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By dragging and dropping the </a:t>
            </a:r>
            <a:r>
              <a:rPr lang="en-US" dirty="0" err="1" smtClean="0"/>
              <a:t>datasaets</a:t>
            </a:r>
            <a:r>
              <a:rPr lang="en-US" dirty="0" smtClean="0"/>
              <a:t> next to each other in</a:t>
            </a:r>
            <a:r>
              <a:rPr lang="en-US" baseline="0" dirty="0" smtClean="0"/>
              <a:t> the data interpreter Tableau Public will place the columns from each dataset lined up next to each other</a:t>
            </a:r>
            <a:r>
              <a:rPr lang="is-IS" baseline="0" dirty="0" smtClean="0"/>
              <a:t>…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D53F68-C8C8-9B49-818D-29D94B4FE10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0721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an example of a Join! – we have</a:t>
            </a:r>
            <a:r>
              <a:rPr lang="en-US" baseline="0" dirty="0" smtClean="0"/>
              <a:t> the two variables from different datasets together </a:t>
            </a:r>
            <a:r>
              <a:rPr lang="is-IS" baseline="0" dirty="0" smtClean="0"/>
              <a:t>… notice that in combining ALL of the columns from each dataset... </a:t>
            </a:r>
            <a:r>
              <a:rPr lang="en-US" baseline="0" dirty="0" smtClean="0"/>
              <a:t>W</a:t>
            </a:r>
            <a:r>
              <a:rPr lang="is-IS" baseline="0" dirty="0" smtClean="0"/>
              <a:t>e also have some duplicates, such as country, and country code... </a:t>
            </a:r>
            <a:r>
              <a:rPr lang="en-US" baseline="0" dirty="0" smtClean="0"/>
              <a:t>S</a:t>
            </a:r>
            <a:r>
              <a:rPr lang="is-IS" baseline="0" dirty="0" smtClean="0"/>
              <a:t>o we can hide, or delete these columns so that we don’t get confused in creating a chart...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D53F68-C8C8-9B49-818D-29D94B4FE10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4256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For example</a:t>
            </a:r>
            <a:r>
              <a:rPr lang="is-IS" dirty="0" smtClean="0"/>
              <a:t>… if we wanted to just join all of the data that the two datasets share in common... </a:t>
            </a:r>
            <a:r>
              <a:rPr lang="en-US" dirty="0" smtClean="0"/>
              <a:t>W</a:t>
            </a:r>
            <a:r>
              <a:rPr lang="is-IS" dirty="0" smtClean="0"/>
              <a:t>e could select the Join symbol...</a:t>
            </a:r>
            <a:r>
              <a:rPr lang="is-IS" baseline="0" dirty="0" smtClean="0"/>
              <a:t> </a:t>
            </a:r>
            <a:r>
              <a:rPr lang="en-US" baseline="0" dirty="0" smtClean="0"/>
              <a:t>I</a:t>
            </a:r>
            <a:r>
              <a:rPr lang="is-IS" baseline="0" dirty="0" smtClean="0"/>
              <a:t>f we wanted to make sure that we only retained all of the data from the first dataset, and only added what was new from the second dataset. </a:t>
            </a:r>
            <a:r>
              <a:rPr lang="en-US" baseline="0" dirty="0" smtClean="0"/>
              <a:t>W</a:t>
            </a:r>
            <a:r>
              <a:rPr lang="is-IS" baseline="0" dirty="0" smtClean="0"/>
              <a:t>e could select LEFT join... </a:t>
            </a:r>
            <a:r>
              <a:rPr lang="en-US" baseline="0" dirty="0" smtClean="0"/>
              <a:t>B</a:t>
            </a:r>
            <a:r>
              <a:rPr lang="is-IS" baseline="0" dirty="0" smtClean="0"/>
              <a:t>ecuase the first dataset is on the LEFT side...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D53F68-C8C8-9B49-818D-29D94B4FE10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7385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2EFB6-E64A-D44E-9CE6-C9BAB1EBD446}" type="datetimeFigureOut">
              <a:rPr lang="en-US" smtClean="0"/>
              <a:t>11/29/16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5D7CC-659D-A64B-911F-75FEA5CD19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7689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2EFB6-E64A-D44E-9CE6-C9BAB1EBD446}" type="datetimeFigureOut">
              <a:rPr lang="en-US" smtClean="0"/>
              <a:t>11/29/16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5D7CC-659D-A64B-911F-75FEA5CD19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2622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2EFB6-E64A-D44E-9CE6-C9BAB1EBD446}" type="datetimeFigureOut">
              <a:rPr lang="en-US" smtClean="0"/>
              <a:t>11/29/16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5D7CC-659D-A64B-911F-75FEA5CD19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1024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2EFB6-E64A-D44E-9CE6-C9BAB1EBD446}" type="datetimeFigureOut">
              <a:rPr lang="en-US" smtClean="0"/>
              <a:t>11/29/16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5D7CC-659D-A64B-911F-75FEA5CD19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2792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2EFB6-E64A-D44E-9CE6-C9BAB1EBD446}" type="datetimeFigureOut">
              <a:rPr lang="en-US" smtClean="0"/>
              <a:t>11/29/16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5D7CC-659D-A64B-911F-75FEA5CD19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400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2EFB6-E64A-D44E-9CE6-C9BAB1EBD446}" type="datetimeFigureOut">
              <a:rPr lang="en-US" smtClean="0"/>
              <a:t>11/29/16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5D7CC-659D-A64B-911F-75FEA5CD19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735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2EFB6-E64A-D44E-9CE6-C9BAB1EBD446}" type="datetimeFigureOut">
              <a:rPr lang="en-US" smtClean="0"/>
              <a:t>11/29/16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5D7CC-659D-A64B-911F-75FEA5CD19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9897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2EFB6-E64A-D44E-9CE6-C9BAB1EBD446}" type="datetimeFigureOut">
              <a:rPr lang="en-US" smtClean="0"/>
              <a:t>11/29/16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5D7CC-659D-A64B-911F-75FEA5CD19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930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2EFB6-E64A-D44E-9CE6-C9BAB1EBD446}" type="datetimeFigureOut">
              <a:rPr lang="en-US" smtClean="0"/>
              <a:t>11/29/16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5D7CC-659D-A64B-911F-75FEA5CD19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7815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2EFB6-E64A-D44E-9CE6-C9BAB1EBD446}" type="datetimeFigureOut">
              <a:rPr lang="en-US" smtClean="0"/>
              <a:t>11/29/16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5D7CC-659D-A64B-911F-75FEA5CD19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0010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2EFB6-E64A-D44E-9CE6-C9BAB1EBD446}" type="datetimeFigureOut">
              <a:rPr lang="en-US" smtClean="0"/>
              <a:t>11/29/16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5D7CC-659D-A64B-911F-75FEA5CD19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050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22EFB6-E64A-D44E-9CE6-C9BAB1EBD446}" type="datetimeFigureOut">
              <a:rPr lang="en-US" smtClean="0"/>
              <a:t>11/29/16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15D7CC-659D-A64B-911F-75FEA5CD19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9557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4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7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8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 smtClean="0"/>
              <a:t>Tableau Public: An Introduction</a:t>
            </a:r>
            <a:endParaRPr lang="en-US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Data-Driven Scholarship Institute</a:t>
            </a:r>
          </a:p>
          <a:p>
            <a:r>
              <a:rPr lang="en-US" dirty="0" smtClean="0"/>
              <a:t>Hong Kong University </a:t>
            </a:r>
          </a:p>
          <a:p>
            <a:r>
              <a:rPr lang="en-US" dirty="0" smtClean="0"/>
              <a:t>Nicholas Weber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1605" y="5672666"/>
            <a:ext cx="1129173" cy="7778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3283" y="5689069"/>
            <a:ext cx="4362450" cy="727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286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Load a dataset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 your terminal find</a:t>
            </a:r>
            <a:r>
              <a:rPr lang="is-IS" dirty="0" smtClean="0"/>
              <a:t> dataset named </a:t>
            </a:r>
            <a:r>
              <a:rPr lang="is-IS" dirty="0" smtClean="0"/>
              <a:t>‘World Bank CO2 cleaned’</a:t>
            </a:r>
            <a:endParaRPr lang="is-IS" dirty="0" smtClean="0"/>
          </a:p>
          <a:p>
            <a:r>
              <a:rPr lang="is-IS" dirty="0" smtClean="0"/>
              <a:t>Open the file in Excel first.... </a:t>
            </a:r>
          </a:p>
        </p:txBody>
      </p:sp>
    </p:spTree>
    <p:extLst>
      <p:ext uri="{BB962C8B-B14F-4D97-AF65-F5344CB8AC3E}">
        <p14:creationId xmlns:p14="http://schemas.microsoft.com/office/powerpoint/2010/main" val="1349121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81716" y="90487"/>
            <a:ext cx="10515600" cy="1325563"/>
          </a:xfrm>
        </p:spPr>
        <p:txBody>
          <a:bodyPr/>
          <a:lstStyle/>
          <a:p>
            <a:r>
              <a:rPr lang="en-US" dirty="0" smtClean="0"/>
              <a:t>Data Preparation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37" y="0"/>
            <a:ext cx="7442200" cy="28321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0571" y="2832099"/>
            <a:ext cx="7182291" cy="3754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34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51618"/>
            <a:ext cx="10515600" cy="1325563"/>
          </a:xfrm>
        </p:spPr>
        <p:txBody>
          <a:bodyPr/>
          <a:lstStyle/>
          <a:p>
            <a:r>
              <a:rPr lang="en-US" smtClean="0"/>
              <a:t>Data preparation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0330" y="914400"/>
            <a:ext cx="6863219" cy="5564187"/>
          </a:xfrm>
          <a:prstGeom prst="rect">
            <a:avLst/>
          </a:prstGeom>
        </p:spPr>
      </p:pic>
      <p:sp>
        <p:nvSpPr>
          <p:cNvPr id="5" name="Frame 4"/>
          <p:cNvSpPr/>
          <p:nvPr/>
        </p:nvSpPr>
        <p:spPr>
          <a:xfrm>
            <a:off x="4829175" y="3800475"/>
            <a:ext cx="2200275" cy="1957388"/>
          </a:xfrm>
          <a:prstGeom prst="frame">
            <a:avLst>
              <a:gd name="adj1" fmla="val 3011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5035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 so fast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Most data are not this clean </a:t>
            </a:r>
            <a:r>
              <a:rPr lang="is-IS" dirty="0" smtClean="0"/>
              <a:t>… how much preparation work should we do before importing to Tableau Public?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4838" y="2781300"/>
            <a:ext cx="7632700" cy="3530600"/>
          </a:xfrm>
          <a:prstGeom prst="rect">
            <a:avLst/>
          </a:prstGeom>
        </p:spPr>
      </p:pic>
      <p:sp>
        <p:nvSpPr>
          <p:cNvPr id="5" name="Frame 4"/>
          <p:cNvSpPr/>
          <p:nvPr/>
        </p:nvSpPr>
        <p:spPr>
          <a:xfrm>
            <a:off x="3014664" y="2971800"/>
            <a:ext cx="5414962" cy="422277"/>
          </a:xfrm>
          <a:prstGeom prst="frame">
            <a:avLst>
              <a:gd name="adj1" fmla="val 3157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Frame 5"/>
          <p:cNvSpPr/>
          <p:nvPr/>
        </p:nvSpPr>
        <p:spPr>
          <a:xfrm>
            <a:off x="3014663" y="3529014"/>
            <a:ext cx="7886699" cy="285750"/>
          </a:xfrm>
          <a:prstGeom prst="frame">
            <a:avLst>
              <a:gd name="adj1" fmla="val 3157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9374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interpreter </a:t>
            </a:r>
            <a:r>
              <a:rPr lang="is-IS" dirty="0" smtClean="0"/>
              <a:t>… automatically transforms data...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8563" y="2506662"/>
            <a:ext cx="7522080" cy="4351338"/>
          </a:xfrm>
        </p:spPr>
      </p:pic>
      <p:sp>
        <p:nvSpPr>
          <p:cNvPr id="5" name="Frame 4"/>
          <p:cNvSpPr/>
          <p:nvPr/>
        </p:nvSpPr>
        <p:spPr>
          <a:xfrm>
            <a:off x="5414963" y="4458097"/>
            <a:ext cx="6200775" cy="448467"/>
          </a:xfrm>
          <a:prstGeom prst="frame">
            <a:avLst>
              <a:gd name="adj1" fmla="val 3157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979492" y="1887301"/>
            <a:ext cx="37270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- Load </a:t>
            </a:r>
            <a:r>
              <a:rPr lang="en-US" dirty="0"/>
              <a:t>a new dataset – ‘C02-RawData’</a:t>
            </a:r>
          </a:p>
        </p:txBody>
      </p:sp>
    </p:spTree>
    <p:extLst>
      <p:ext uri="{BB962C8B-B14F-4D97-AF65-F5344CB8AC3E}">
        <p14:creationId xmlns:p14="http://schemas.microsoft.com/office/powerpoint/2010/main" val="1612714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Pivot Data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new ‘raw data’ aren’t summarized for us. </a:t>
            </a:r>
          </a:p>
          <a:p>
            <a:r>
              <a:rPr lang="en-US" dirty="0" smtClean="0"/>
              <a:t>Columns correspond simply to years of emissions</a:t>
            </a:r>
            <a:r>
              <a:rPr lang="is-IS" dirty="0" smtClean="0"/>
              <a:t>… this limits our ability to create broad visualizations... </a:t>
            </a:r>
            <a:r>
              <a:rPr lang="en-US" dirty="0" smtClean="0"/>
              <a:t>L</a:t>
            </a:r>
            <a:r>
              <a:rPr lang="is-IS" dirty="0" smtClean="0"/>
              <a:t>ike emissions across all years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3125" y="3400176"/>
            <a:ext cx="7905750" cy="368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419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Pivot data</a:t>
            </a:r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Transform ‘wide’ format, to ‘long’ format</a:t>
            </a:r>
            <a:r>
              <a:rPr lang="is-IS" dirty="0" smtClean="0"/>
              <a:t>… </a:t>
            </a:r>
          </a:p>
          <a:p>
            <a:r>
              <a:rPr lang="is-IS" dirty="0" smtClean="0"/>
              <a:t>We want to transform the columns into rows – so that we have two variables...Years and Emissions for each country</a:t>
            </a:r>
          </a:p>
          <a:p>
            <a:r>
              <a:rPr lang="is-IS" dirty="0" smtClean="0"/>
              <a:t>Tableau makes this simple – just select all columns that we want to transform (drag your cursor) and select ‘Pivot’ 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6783" y="4206673"/>
            <a:ext cx="9118434" cy="4210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827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Pivot data</a:t>
            </a:r>
            <a:r>
              <a:rPr lang="is-IS" dirty="0" smtClean="0"/>
              <a:t>…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0782" y="1854200"/>
            <a:ext cx="8836035" cy="4351338"/>
          </a:xfrm>
        </p:spPr>
      </p:pic>
      <p:sp>
        <p:nvSpPr>
          <p:cNvPr id="5" name="Frame 4"/>
          <p:cNvSpPr/>
          <p:nvPr/>
        </p:nvSpPr>
        <p:spPr>
          <a:xfrm>
            <a:off x="7600950" y="2414588"/>
            <a:ext cx="2557463" cy="3954462"/>
          </a:xfrm>
          <a:prstGeom prst="frame">
            <a:avLst>
              <a:gd name="adj1" fmla="val 202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8043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Pivot data</a:t>
            </a:r>
            <a:r>
              <a:rPr lang="is-IS" dirty="0" smtClean="0"/>
              <a:t>…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876" y="1500188"/>
            <a:ext cx="9980248" cy="5078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30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Splitting your data</a:t>
            </a:r>
            <a:r>
              <a:rPr lang="is-IS" dirty="0" smtClean="0"/>
              <a:t>…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the previous example we wanted to create summary visualizations – and needed to condense our data from columns to rows</a:t>
            </a:r>
            <a:r>
              <a:rPr lang="is-IS" dirty="0" smtClean="0"/>
              <a:t>…</a:t>
            </a:r>
          </a:p>
          <a:p>
            <a:r>
              <a:rPr lang="is-IS" dirty="0" smtClean="0"/>
              <a:t>But sometimes we want to do the opposite – make even more columns so that we can create more specific visualizations... (e.g. Names – we might want to split first and last names) </a:t>
            </a:r>
          </a:p>
          <a:p>
            <a:r>
              <a:rPr lang="is-IS" dirty="0" smtClean="0"/>
              <a:t>Load the dataset labeled ‘</a:t>
            </a:r>
            <a:r>
              <a:rPr lang="is-IS" dirty="0" smtClean="0"/>
              <a:t>CO2 RAW Data’ </a:t>
            </a:r>
            <a:endParaRPr lang="is-IS" dirty="0" smtClean="0"/>
          </a:p>
          <a:p>
            <a:r>
              <a:rPr lang="is-IS" dirty="0" smtClean="0"/>
              <a:t>We see the first variable has values that are Country and Abbreviation</a:t>
            </a:r>
          </a:p>
          <a:p>
            <a:r>
              <a:rPr lang="is-IS" dirty="0" smtClean="0"/>
              <a:t>Click split – and the algorithm will chose a split for us, and create two new columns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8911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This session: Soup to Nuts!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Overview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Connect to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Data Preparation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Creating a Chart (Wizard + ‘show me’ toolbar)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Publish a visualization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5748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Splitting your data</a:t>
            </a:r>
            <a:r>
              <a:rPr lang="is-IS" dirty="0" smtClean="0"/>
              <a:t>…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if we want to control the split? </a:t>
            </a:r>
          </a:p>
          <a:p>
            <a:r>
              <a:rPr lang="en-US" dirty="0" smtClean="0"/>
              <a:t>Select the column- and choose custom split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9858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Joins and Unions</a:t>
            </a:r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Using data from two different datasets</a:t>
            </a:r>
          </a:p>
          <a:p>
            <a:r>
              <a:rPr lang="en-US" dirty="0" smtClean="0"/>
              <a:t>Two options</a:t>
            </a:r>
          </a:p>
          <a:p>
            <a:pPr lvl="1"/>
            <a:r>
              <a:rPr lang="en-US" dirty="0" smtClean="0"/>
              <a:t>Joins – combine the columns of two datasets</a:t>
            </a:r>
          </a:p>
          <a:p>
            <a:pPr lvl="1"/>
            <a:r>
              <a:rPr lang="en-US" dirty="0" smtClean="0"/>
              <a:t>Unions – merge the rows of two datasets</a:t>
            </a:r>
          </a:p>
          <a:p>
            <a:r>
              <a:rPr lang="en-US" dirty="0" smtClean="0"/>
              <a:t>For example – what if we had received the CO2 per country, and the CO2 per capita datasets separately? – Drag and Drop! 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649" y="4799013"/>
            <a:ext cx="8437563" cy="443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737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Joins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now have CO2 and CO2 per capita in the same dataset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2611438"/>
            <a:ext cx="8077200" cy="4051300"/>
          </a:xfrm>
          <a:prstGeom prst="rect">
            <a:avLst/>
          </a:prstGeom>
        </p:spPr>
      </p:pic>
      <p:sp>
        <p:nvSpPr>
          <p:cNvPr id="5" name="Frame 4"/>
          <p:cNvSpPr/>
          <p:nvPr/>
        </p:nvSpPr>
        <p:spPr>
          <a:xfrm>
            <a:off x="5243513" y="4243388"/>
            <a:ext cx="852487" cy="2419350"/>
          </a:xfrm>
          <a:prstGeom prst="frame">
            <a:avLst>
              <a:gd name="adj1" fmla="val 412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Frame 5"/>
          <p:cNvSpPr/>
          <p:nvPr/>
        </p:nvSpPr>
        <p:spPr>
          <a:xfrm>
            <a:off x="9096375" y="4243388"/>
            <a:ext cx="1038225" cy="2419350"/>
          </a:xfrm>
          <a:prstGeom prst="frame">
            <a:avLst>
              <a:gd name="adj1" fmla="val 412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5925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Joins 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If we want to control the columns that are added in a join</a:t>
            </a:r>
            <a:r>
              <a:rPr lang="is-IS" dirty="0" smtClean="0"/>
              <a:t>… we click the symbol between our dataset names and can select from a dropdown menu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5387" y="3130550"/>
            <a:ext cx="7048500" cy="435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745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Merge different rows from matching columns (we are STACKING data rows for datasets that have the same columns)</a:t>
            </a:r>
          </a:p>
          <a:p>
            <a:r>
              <a:rPr lang="en-US" dirty="0" smtClean="0"/>
              <a:t>This is helpful when we gather more data – we can simply add new data by adding more rows</a:t>
            </a:r>
            <a:r>
              <a:rPr lang="is-IS" dirty="0" smtClean="0"/>
              <a:t>…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8313" y="3692525"/>
            <a:ext cx="4991100" cy="398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534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Now we have all country C02 emissions – at the top of our single dataset, and the WORLD CO2 emissions at the bottom </a:t>
            </a:r>
          </a:p>
          <a:p>
            <a:r>
              <a:rPr lang="en-US" dirty="0" smtClean="0"/>
              <a:t>If we try to make a Union with two datasets that have different column names</a:t>
            </a:r>
            <a:r>
              <a:rPr lang="is-IS" dirty="0" smtClean="0"/>
              <a:t>….</a:t>
            </a:r>
            <a:r>
              <a:rPr lang="en-US" dirty="0" smtClean="0"/>
              <a:t>Tableau Public will create two different fields</a:t>
            </a:r>
            <a:r>
              <a:rPr lang="is-IS" dirty="0" smtClean="0"/>
              <a:t>… but we can go into the column name, and select “Merge Mismatched Fields” and this will allow us to combine two columns with different names (but the same data) </a:t>
            </a:r>
          </a:p>
          <a:p>
            <a:r>
              <a:rPr lang="is-IS" dirty="0" smtClean="0"/>
              <a:t>Note also that Tableau Public creates a new set of columns telling us where the original data came from ...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8972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Unions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675" y="2178844"/>
            <a:ext cx="7493000" cy="3759200"/>
          </a:xfrm>
        </p:spPr>
      </p:pic>
      <p:sp>
        <p:nvSpPr>
          <p:cNvPr id="5" name="Frame 4"/>
          <p:cNvSpPr/>
          <p:nvPr/>
        </p:nvSpPr>
        <p:spPr>
          <a:xfrm>
            <a:off x="6772275" y="3171825"/>
            <a:ext cx="2184400" cy="2766219"/>
          </a:xfrm>
          <a:prstGeom prst="frame">
            <a:avLst>
              <a:gd name="adj1" fmla="val 396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9653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Making Charts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Fields: Dimensions and Measures on left hand panel. </a:t>
            </a:r>
          </a:p>
          <a:p>
            <a:r>
              <a:rPr lang="en-US" dirty="0" smtClean="0"/>
              <a:t>Load data ‘World Bank CO2’ </a:t>
            </a:r>
          </a:p>
          <a:p>
            <a:r>
              <a:rPr lang="en-US" dirty="0" smtClean="0"/>
              <a:t>Click on ‘Sheets 1’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1012" y="2990850"/>
            <a:ext cx="5397500" cy="417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46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Making Charts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Double click on Dimension - ‘Country Name’  - this displays all countries in our dataset</a:t>
            </a:r>
          </a:p>
          <a:p>
            <a:r>
              <a:rPr lang="en-US" dirty="0" smtClean="0"/>
              <a:t>Double click on Measures ‘CO2’ – now we have dot sized to how much emissions each country produces</a:t>
            </a:r>
          </a:p>
          <a:p>
            <a:r>
              <a:rPr lang="en-US" dirty="0" smtClean="0"/>
              <a:t>If you hover over each country - we see how much CO2 they have emitted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3475" y="4119671"/>
            <a:ext cx="5329238" cy="2738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074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Making Charts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another chart – click on lower column icon, and SHEET 2 will appear</a:t>
            </a:r>
          </a:p>
          <a:p>
            <a:r>
              <a:rPr lang="en-US" dirty="0" smtClean="0"/>
              <a:t>Double click </a:t>
            </a:r>
            <a:r>
              <a:rPr lang="en-US" dirty="0" err="1" smtClean="0"/>
              <a:t>Dimenions</a:t>
            </a:r>
            <a:r>
              <a:rPr lang="en-US" dirty="0" smtClean="0"/>
              <a:t> ‘YEAR’ – we see all years as a horizontal axis</a:t>
            </a:r>
          </a:p>
          <a:p>
            <a:r>
              <a:rPr lang="en-US" dirty="0" smtClean="0"/>
              <a:t>Double click Measure ‘CO2’ – </a:t>
            </a:r>
          </a:p>
          <a:p>
            <a:r>
              <a:rPr lang="en-US" dirty="0" smtClean="0"/>
              <a:t>Line Chart of CO2 over time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9300" y="3371850"/>
            <a:ext cx="4914900" cy="3330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559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Tableau Public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Free and open-access data visualization platform</a:t>
            </a:r>
          </a:p>
          <a:p>
            <a:pPr lvl="1"/>
            <a:r>
              <a:rPr lang="en-US" dirty="0" err="1" smtClean="0"/>
              <a:t>Widnows</a:t>
            </a:r>
            <a:r>
              <a:rPr lang="en-US" dirty="0" smtClean="0"/>
              <a:t>, Mac, and Linux versions</a:t>
            </a:r>
          </a:p>
          <a:p>
            <a:r>
              <a:rPr lang="en-US" dirty="0" smtClean="0"/>
              <a:t>Manipulate and pre-process data for visualization</a:t>
            </a:r>
          </a:p>
          <a:p>
            <a:r>
              <a:rPr lang="en-US" dirty="0" smtClean="0"/>
              <a:t>Create Dashboards and ‘Stories’ </a:t>
            </a:r>
          </a:p>
          <a:p>
            <a:r>
              <a:rPr lang="en-US" dirty="0" smtClean="0"/>
              <a:t>Publish visualizations on the web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7987" y="3662363"/>
            <a:ext cx="5235374" cy="2795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886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Making Charts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Double click Dimensions ‘Region’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4925" y="2443163"/>
            <a:ext cx="6339845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908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Making Charts – show me toolbar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’Show Me’ toolbar makes suggestions about the appropriate charts for your data. </a:t>
            </a:r>
          </a:p>
          <a:p>
            <a:r>
              <a:rPr lang="en-US" dirty="0" smtClean="0"/>
              <a:t>If you select the toolbar – Tableau Public will suggest the types of fields we should click in order to create that chart</a:t>
            </a:r>
          </a:p>
          <a:p>
            <a:r>
              <a:rPr lang="en-US" dirty="0" smtClean="0"/>
              <a:t>If we know which fields we want to use in a chart we can use this tool to see which Chart types are appropriate</a:t>
            </a:r>
          </a:p>
          <a:p>
            <a:pPr lvl="1"/>
            <a:r>
              <a:rPr lang="en-US" dirty="0" smtClean="0"/>
              <a:t>Hold down (Ctrl – For Windows) or (Command – For Mac)</a:t>
            </a:r>
          </a:p>
          <a:p>
            <a:pPr lvl="1"/>
            <a:r>
              <a:rPr lang="en-US" dirty="0" smtClean="0"/>
              <a:t>Select the fields of interest – Country Name + CO2 </a:t>
            </a:r>
          </a:p>
          <a:p>
            <a:r>
              <a:rPr lang="en-US" dirty="0" smtClean="0"/>
              <a:t>In the Show Me toolbar – the appropriate charts are highlighted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178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Making Charts – Show Me toolbar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0" y="1690688"/>
            <a:ext cx="10134600" cy="4908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26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Making Charts - Marks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change the appearance of our chart we use the MARKS toolbar</a:t>
            </a:r>
          </a:p>
          <a:p>
            <a:r>
              <a:rPr lang="en-US" dirty="0" smtClean="0"/>
              <a:t>We change the bubbles on each country by clicking on SIZE</a:t>
            </a:r>
          </a:p>
          <a:p>
            <a:r>
              <a:rPr lang="en-US" dirty="0" smtClean="0"/>
              <a:t>This change corresponds to :</a:t>
            </a:r>
          </a:p>
          <a:p>
            <a:pPr lvl="1"/>
            <a:r>
              <a:rPr lang="en-US" dirty="0" smtClean="0"/>
              <a:t>CO2 is emitted by each country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9633" y="3031066"/>
            <a:ext cx="3265834" cy="3623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903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Making Charts - Marks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can also adjust the color by dragging a field onto the MARKS toolbar COLOR </a:t>
            </a:r>
          </a:p>
          <a:p>
            <a:r>
              <a:rPr lang="en-US" dirty="0" smtClean="0"/>
              <a:t>And opacity</a:t>
            </a:r>
            <a:r>
              <a:rPr lang="is-IS" dirty="0" smtClean="0"/>
              <a:t>…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2453" y="2489200"/>
            <a:ext cx="6572305" cy="436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999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Making Charts - Advanced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Temporal data are often most meaningful when showing change over time </a:t>
            </a:r>
          </a:p>
          <a:p>
            <a:r>
              <a:rPr lang="en-US" dirty="0" smtClean="0"/>
              <a:t>But we have too many countries in our dataset to show all of this data over time</a:t>
            </a:r>
          </a:p>
          <a:p>
            <a:r>
              <a:rPr lang="en-US" dirty="0" smtClean="0"/>
              <a:t>We could instead create a summary</a:t>
            </a:r>
          </a:p>
          <a:p>
            <a:pPr lvl="1"/>
            <a:r>
              <a:rPr lang="en-US" dirty="0" smtClean="0"/>
              <a:t>Select REGION</a:t>
            </a:r>
          </a:p>
          <a:p>
            <a:pPr lvl="1"/>
            <a:r>
              <a:rPr lang="en-US" dirty="0" smtClean="0"/>
              <a:t>Select YEAR</a:t>
            </a:r>
          </a:p>
          <a:p>
            <a:pPr lvl="1"/>
            <a:r>
              <a:rPr lang="en-US" dirty="0" smtClean="0"/>
              <a:t>Select CO2 Per Capita</a:t>
            </a:r>
          </a:p>
          <a:p>
            <a:r>
              <a:rPr lang="en-US" dirty="0" smtClean="0"/>
              <a:t>Tableau is summarizing our data for us</a:t>
            </a:r>
            <a:r>
              <a:rPr lang="is-IS" dirty="0" smtClean="0"/>
              <a:t>… but what if we want a more even measure than simply the raw count? To change the way that our data is summarized we can click the SUM (CO2 Per Capita) button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6003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33" y="0"/>
            <a:ext cx="107961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27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Publishing a visualization to the WEB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Requires an </a:t>
            </a:r>
            <a:r>
              <a:rPr lang="en-US" dirty="0" err="1" smtClean="0"/>
              <a:t>accout</a:t>
            </a:r>
            <a:r>
              <a:rPr lang="en-US" dirty="0" smtClean="0"/>
              <a:t> (FREE) on Tableau Public</a:t>
            </a:r>
          </a:p>
          <a:p>
            <a:r>
              <a:rPr lang="en-US" dirty="0" smtClean="0"/>
              <a:t>Click SAVE on the terminal prompt</a:t>
            </a:r>
          </a:p>
          <a:p>
            <a:r>
              <a:rPr lang="en-US" dirty="0" smtClean="0"/>
              <a:t>Sign 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1165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866" y="499008"/>
            <a:ext cx="10193529" cy="6104992"/>
          </a:xfrm>
          <a:prstGeom prst="rect">
            <a:avLst/>
          </a:prstGeom>
        </p:spPr>
      </p:pic>
      <p:sp>
        <p:nvSpPr>
          <p:cNvPr id="5" name="Frame 4"/>
          <p:cNvSpPr/>
          <p:nvPr/>
        </p:nvSpPr>
        <p:spPr>
          <a:xfrm>
            <a:off x="7907866" y="4826000"/>
            <a:ext cx="2506133" cy="2032000"/>
          </a:xfrm>
          <a:prstGeom prst="frame">
            <a:avLst>
              <a:gd name="adj1" fmla="val 833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9315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176058"/>
            <a:ext cx="10515600" cy="1325563"/>
          </a:xfrm>
        </p:spPr>
        <p:txBody>
          <a:bodyPr/>
          <a:lstStyle/>
          <a:p>
            <a:r>
              <a:rPr lang="en-US" dirty="0" smtClean="0"/>
              <a:t>Questions ?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4017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Load Data (simple as drag and drop)</a:t>
            </a:r>
          </a:p>
          <a:p>
            <a:pPr lvl="1"/>
            <a:r>
              <a:rPr lang="en-US" dirty="0" smtClean="0"/>
              <a:t>Locate the file: </a:t>
            </a:r>
            <a:r>
              <a:rPr lang="en-US" dirty="0" smtClean="0"/>
              <a:t>World Bank Co2 Cleaned</a:t>
            </a:r>
            <a:endParaRPr lang="en-US" dirty="0" smtClean="0"/>
          </a:p>
          <a:p>
            <a:r>
              <a:rPr lang="en-US" dirty="0" smtClean="0"/>
              <a:t>Data Viewer (quick check of variable names, </a:t>
            </a:r>
            <a:r>
              <a:rPr lang="en-US" dirty="0" err="1" smtClean="0"/>
              <a:t>etc</a:t>
            </a:r>
            <a:r>
              <a:rPr lang="en-US" dirty="0" smtClean="0"/>
              <a:t>)</a:t>
            </a:r>
          </a:p>
          <a:p>
            <a:r>
              <a:rPr lang="en-US" dirty="0" smtClean="0"/>
              <a:t>Sheets</a:t>
            </a:r>
          </a:p>
          <a:p>
            <a:pPr lvl="1"/>
            <a:r>
              <a:rPr lang="en-US" dirty="0" smtClean="0"/>
              <a:t>Simple drag and drop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tart with </a:t>
            </a:r>
            <a:r>
              <a:rPr lang="en-US" dirty="0" err="1" smtClean="0"/>
              <a:t>Dimmensions</a:t>
            </a:r>
            <a:r>
              <a:rPr lang="en-US" dirty="0" smtClean="0"/>
              <a:t>-</a:t>
            </a:r>
            <a:r>
              <a:rPr lang="en-US" dirty="0" smtClean="0"/>
              <a:t>&gt; </a:t>
            </a:r>
            <a:r>
              <a:rPr lang="en-US" dirty="0" smtClean="0"/>
              <a:t>Country Name. </a:t>
            </a:r>
            <a:r>
              <a:rPr lang="en-US" dirty="0" smtClean="0"/>
              <a:t>– Gives us a world map. </a:t>
            </a:r>
          </a:p>
          <a:p>
            <a:pPr lvl="1"/>
            <a:r>
              <a:rPr lang="en-US" dirty="0" smtClean="0"/>
              <a:t>Next add CO2 emissions – see bubble sizes adjust</a:t>
            </a:r>
          </a:p>
          <a:p>
            <a:pPr lvl="1"/>
            <a:r>
              <a:rPr lang="en-US" dirty="0" smtClean="0"/>
              <a:t>How about another encoding? Drag CO2 to the ‘Marks’ space</a:t>
            </a:r>
          </a:p>
          <a:p>
            <a:pPr lvl="1"/>
            <a:r>
              <a:rPr lang="en-US" dirty="0" smtClean="0"/>
              <a:t>Edit colors – we can differentiate the variable’s color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3508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Sheet 2 - </a:t>
            </a:r>
          </a:p>
          <a:p>
            <a:pPr lvl="1"/>
            <a:r>
              <a:rPr lang="en-US" dirty="0" smtClean="0"/>
              <a:t>Let’s create another ’view’ of that data</a:t>
            </a:r>
          </a:p>
          <a:p>
            <a:pPr lvl="1"/>
            <a:r>
              <a:rPr lang="en-US" dirty="0" smtClean="0"/>
              <a:t>Double click – CO2 Emissions</a:t>
            </a:r>
          </a:p>
          <a:p>
            <a:pPr lvl="1"/>
            <a:r>
              <a:rPr lang="en-US" dirty="0" smtClean="0"/>
              <a:t>Dimensions – give us more insight.</a:t>
            </a:r>
          </a:p>
          <a:p>
            <a:pPr lvl="1"/>
            <a:r>
              <a:rPr lang="en-US" dirty="0" smtClean="0"/>
              <a:t>’Year’ </a:t>
            </a:r>
          </a:p>
          <a:p>
            <a:pPr lvl="1"/>
            <a:r>
              <a:rPr lang="en-US" dirty="0" smtClean="0"/>
              <a:t>‘Countries’ – notice trends in the data.</a:t>
            </a:r>
          </a:p>
          <a:p>
            <a:pPr lvl="1"/>
            <a:r>
              <a:rPr lang="en-US" dirty="0" smtClean="0"/>
              <a:t>Remember our last sheet – we used a color encoding.</a:t>
            </a:r>
          </a:p>
          <a:p>
            <a:pPr lvl="2"/>
            <a:r>
              <a:rPr lang="en-US" dirty="0" smtClean="0"/>
              <a:t>Create the same color scheme for this chart. </a:t>
            </a:r>
          </a:p>
          <a:p>
            <a:pPr lvl="1"/>
            <a:r>
              <a:rPr lang="en-US" dirty="0" smtClean="0"/>
              <a:t>Name our sheets – so we don’t confuse them.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09808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Dashboard</a:t>
            </a:r>
          </a:p>
          <a:p>
            <a:pPr lvl="1"/>
            <a:r>
              <a:rPr lang="en-US" dirty="0" smtClean="0"/>
              <a:t>Combine our sheets (charts) into a new dashboard.</a:t>
            </a:r>
          </a:p>
          <a:p>
            <a:pPr lvl="1"/>
            <a:r>
              <a:rPr lang="en-US" dirty="0" smtClean="0"/>
              <a:t>Click the icon in middle of screen </a:t>
            </a:r>
          </a:p>
          <a:p>
            <a:pPr lvl="1"/>
            <a:r>
              <a:rPr lang="en-US" dirty="0" smtClean="0"/>
              <a:t>Our sheets are in left column</a:t>
            </a:r>
          </a:p>
          <a:p>
            <a:pPr lvl="1"/>
            <a:r>
              <a:rPr lang="en-US" dirty="0" smtClean="0"/>
              <a:t>Drag and drop sheets onto canvas</a:t>
            </a:r>
          </a:p>
          <a:p>
            <a:pPr lvl="1"/>
            <a:r>
              <a:rPr lang="en-US" dirty="0" smtClean="0"/>
              <a:t>Arrange them by dragging around the canvas</a:t>
            </a:r>
          </a:p>
          <a:p>
            <a:pPr lvl="1"/>
            <a:r>
              <a:rPr lang="en-US" dirty="0" smtClean="0"/>
              <a:t>Adjust size (things to consider: Where will these be published or viewed?)</a:t>
            </a:r>
          </a:p>
          <a:p>
            <a:pPr lvl="1"/>
            <a:r>
              <a:rPr lang="en-US" dirty="0" smtClean="0"/>
              <a:t>Adjust the ‘legends’ (remove)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1538" y="2643188"/>
            <a:ext cx="1104900" cy="67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665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Dashboard interaction</a:t>
            </a:r>
          </a:p>
          <a:p>
            <a:pPr lvl="1"/>
            <a:r>
              <a:rPr lang="en-US" dirty="0" smtClean="0"/>
              <a:t>Now try to relate the visualizations to one another to make them interactive – use the ‘Filter’ button on our World Map</a:t>
            </a:r>
          </a:p>
          <a:p>
            <a:pPr lvl="2"/>
            <a:r>
              <a:rPr lang="en-US" dirty="0" smtClean="0"/>
              <a:t>Now click a country. We should see the corresponding data ‘isolated’ in the second visualization</a:t>
            </a:r>
          </a:p>
          <a:p>
            <a:pPr lvl="1"/>
            <a:r>
              <a:rPr lang="en-US" dirty="0" smtClean="0"/>
              <a:t>Objects – we can supplement our visualization with information like a title. </a:t>
            </a:r>
          </a:p>
          <a:p>
            <a:pPr lvl="1"/>
            <a:r>
              <a:rPr lang="en-US" dirty="0" smtClean="0"/>
              <a:t>We can rearrange the elements before publication.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1023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5362" y="2851150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So Easy!!!!</a:t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 Now - let’s go slower and explore each step.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8082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Connect to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Connect to data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We don’t actually ‘change’ the underlying data.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Types of files we can connect to?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Excel, CSV, Stats (SPSS), Google Sheets, AND MORE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Connect to data</a:t>
            </a:r>
            <a:r>
              <a:rPr lang="is-IS" dirty="0" smtClean="0"/>
              <a:t>… 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is-IS" dirty="0" smtClean="0"/>
              <a:t>We see file listing. 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is-IS" dirty="0" smtClean="0"/>
              <a:t>Preview. – limited to 1sheet, and 1000 fields.  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is-IS" dirty="0" smtClean="0"/>
              <a:t>Symbols – tell us what kind of data each column contains.                             What if this is wrong? We can change symbols by clicking and selecting another type.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is-IS" dirty="0" smtClean="0"/>
              <a:t>Dynamic Data (Google Docs)– More at the end.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5725" y="1543050"/>
            <a:ext cx="2120900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077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3636</TotalTime>
  <Words>2250</Words>
  <Application>Microsoft Macintosh PowerPoint</Application>
  <PresentationFormat>Widescreen</PresentationFormat>
  <Paragraphs>196</Paragraphs>
  <Slides>39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3" baseType="lpstr">
      <vt:lpstr>Calibri</vt:lpstr>
      <vt:lpstr>Calibri Light</vt:lpstr>
      <vt:lpstr>Arial</vt:lpstr>
      <vt:lpstr>Office Theme</vt:lpstr>
      <vt:lpstr>Tableau Public: An Introduction</vt:lpstr>
      <vt:lpstr>This session: Soup to Nuts!</vt:lpstr>
      <vt:lpstr>Tableau Public </vt:lpstr>
      <vt:lpstr>Overview</vt:lpstr>
      <vt:lpstr>Overview</vt:lpstr>
      <vt:lpstr>Overview</vt:lpstr>
      <vt:lpstr>Overview </vt:lpstr>
      <vt:lpstr>So Easy!!!!   Now - let’s go slower and explore each step.</vt:lpstr>
      <vt:lpstr>Connect to Data</vt:lpstr>
      <vt:lpstr>Load a dataset </vt:lpstr>
      <vt:lpstr>Data Preparation</vt:lpstr>
      <vt:lpstr>Data preparation</vt:lpstr>
      <vt:lpstr>Not so fast </vt:lpstr>
      <vt:lpstr>Data interpreter … automatically transforms data... </vt:lpstr>
      <vt:lpstr>Pivot Data </vt:lpstr>
      <vt:lpstr>Pivot data…</vt:lpstr>
      <vt:lpstr>Pivot data… </vt:lpstr>
      <vt:lpstr>Pivot data… </vt:lpstr>
      <vt:lpstr>Splitting your data… </vt:lpstr>
      <vt:lpstr>Splitting your data… </vt:lpstr>
      <vt:lpstr>Joins and Unions…</vt:lpstr>
      <vt:lpstr>Joins</vt:lpstr>
      <vt:lpstr>Joins  </vt:lpstr>
      <vt:lpstr>Unions</vt:lpstr>
      <vt:lpstr>Unions</vt:lpstr>
      <vt:lpstr>Unions</vt:lpstr>
      <vt:lpstr>Making Charts</vt:lpstr>
      <vt:lpstr>Making Charts</vt:lpstr>
      <vt:lpstr>Making Charts </vt:lpstr>
      <vt:lpstr>Making Charts</vt:lpstr>
      <vt:lpstr>Making Charts – show me toolbar</vt:lpstr>
      <vt:lpstr>Making Charts – Show Me toolbar</vt:lpstr>
      <vt:lpstr>Making Charts - Marks</vt:lpstr>
      <vt:lpstr>Making Charts - Marks</vt:lpstr>
      <vt:lpstr>Making Charts - Advanced</vt:lpstr>
      <vt:lpstr>PowerPoint Presentation</vt:lpstr>
      <vt:lpstr>Publishing a visualization to the WEB</vt:lpstr>
      <vt:lpstr>PowerPoint Presentation</vt:lpstr>
      <vt:lpstr>Questions ? </vt:lpstr>
    </vt:vector>
  </TitlesOfParts>
  <Company/>
  <LinksUpToDate>false</LinksUpToDate>
  <SharedDoc>false</SharedDoc>
  <HyperlinksChanged>false</HyperlinksChanged>
  <AppVersion>15.0023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Tableau Public: An Introduction</dc:title>
  <dc:creator>Nicholas Weber</dc:creator>
  <cp:lastModifiedBy>Nicholas Weber</cp:lastModifiedBy>
  <cp:revision>30</cp:revision>
  <dcterms:created xsi:type="dcterms:W3CDTF">2016-11-15T04:57:33Z</dcterms:created>
  <dcterms:modified xsi:type="dcterms:W3CDTF">2016-11-30T05:53:19Z</dcterms:modified>
</cp:coreProperties>
</file>